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17E87-2367-4628-9785-6D832F0FB431}" type="datetimeFigureOut">
              <a:rPr lang="ru-RU" smtClean="0"/>
              <a:pPr/>
              <a:t>18.02.2011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63BFE-42B7-4E7F-BF14-3693F5E26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63BFE-42B7-4E7F-BF14-3693F5E26C7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216216-4AF6-4FE0-A25A-7D04E45F80E6}" type="datetimeFigureOut">
              <a:rPr lang="ru-RU" smtClean="0"/>
              <a:pPr/>
              <a:t>18.02.2011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F79C6E-0045-40CB-8E73-03ADF24F7C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ransition spd="med"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642919"/>
            <a:ext cx="8001056" cy="295753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Лекторий для родителей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/>
              <a:t>Тема:</a:t>
            </a:r>
            <a:r>
              <a:rPr lang="ru-RU" sz="4800" i="1" dirty="0" smtClean="0"/>
              <a:t> </a:t>
            </a:r>
            <a:r>
              <a:rPr lang="ru-RU" sz="5300" i="1" dirty="0" smtClean="0">
                <a:solidFill>
                  <a:schemeClr val="accent5"/>
                </a:solidFill>
              </a:rPr>
              <a:t>«Как привить у детей </a:t>
            </a:r>
            <a:r>
              <a:rPr lang="ru-RU" sz="5400" i="1" dirty="0" smtClean="0">
                <a:solidFill>
                  <a:schemeClr val="accent5"/>
                </a:solidFill>
              </a:rPr>
              <a:t>любовь</a:t>
            </a:r>
            <a:r>
              <a:rPr lang="ru-RU" sz="5300" i="1" dirty="0" smtClean="0">
                <a:solidFill>
                  <a:schemeClr val="accent5"/>
                </a:solidFill>
              </a:rPr>
              <a:t> к чтению»</a:t>
            </a:r>
            <a:endParaRPr lang="ru-RU" sz="4800" i="1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000504"/>
            <a:ext cx="6486548" cy="2000264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Учитель высшей квалификационной категории Почётный  работник общего образования Российской Федерации </a:t>
            </a:r>
          </a:p>
          <a:p>
            <a:pPr algn="ctr"/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Гребенников Юрий Михайлович</a:t>
            </a:r>
          </a:p>
          <a:p>
            <a:pPr algn="ctr"/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2011 год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Как читать вместе?</a:t>
            </a:r>
            <a:endParaRPr lang="ru-RU" b="1" i="1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6922606" cy="4663440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Выбирать интересные книги.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Читать вслух по очереди.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Познакомить с правилом общения с книгой.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Соблюдать правила</a:t>
            </a:r>
          </a:p>
          <a:p>
            <a:pPr>
              <a:buNone/>
            </a:pPr>
            <a:r>
              <a:rPr lang="ru-RU" dirty="0" smtClean="0">
                <a:solidFill>
                  <a:schemeClr val="accent3"/>
                </a:solidFill>
              </a:rPr>
              <a:t> гигиены чтения.</a:t>
            </a:r>
          </a:p>
        </p:txBody>
      </p:sp>
      <p:pic>
        <p:nvPicPr>
          <p:cNvPr id="4098" name="Picture 2" descr="C:\Documents and Settings\Admin\Рабочий стол\учителя\img06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6850" y="3714752"/>
            <a:ext cx="3657600" cy="27860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3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6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480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500298" y="1643050"/>
            <a:ext cx="5572164" cy="4714908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3"/>
                </a:solidFill>
              </a:rPr>
              <a:t>Спасибо!</a:t>
            </a:r>
            <a:endParaRPr lang="ru-RU" sz="4800" b="1" dirty="0">
              <a:solidFill>
                <a:schemeClr val="accent3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2967335"/>
            <a:ext cx="74295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94044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КНИГА</a:t>
            </a:r>
            <a:br>
              <a:rPr lang="ru-RU" sz="4400" b="1" dirty="0" smtClean="0"/>
            </a:br>
            <a:r>
              <a:rPr lang="ru-RU" sz="4400" b="1" dirty="0" smtClean="0"/>
              <a:t>Великое чудо из чудес, сотворённое человечеством на пути к счастью и могуществу будущего.»</a:t>
            </a:r>
            <a:br>
              <a:rPr lang="ru-RU" sz="4400" b="1" dirty="0" smtClean="0"/>
            </a:br>
            <a:r>
              <a:rPr lang="ru-RU" sz="4400" b="1" dirty="0" smtClean="0"/>
              <a:t>                                 </a:t>
            </a:r>
            <a:r>
              <a:rPr lang="ru-RU" sz="3600" b="1" i="1" dirty="0" smtClean="0"/>
              <a:t>А.М. Горький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72074"/>
            <a:ext cx="7498080" cy="117632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КНИГИ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00100" y="1524000"/>
            <a:ext cx="8143900" cy="4905396"/>
          </a:xfrm>
          <a:noFill/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5857892"/>
            <a:ext cx="3657600" cy="329548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9" name="7-конечная звезда 8"/>
          <p:cNvSpPr/>
          <p:nvPr/>
        </p:nvSpPr>
        <p:spPr>
          <a:xfrm>
            <a:off x="1428728" y="1643050"/>
            <a:ext cx="2786082" cy="1857388"/>
          </a:xfrm>
          <a:prstGeom prst="star7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О ЖИВОТНЫХ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0" name="7-конечная звезда 9"/>
          <p:cNvSpPr/>
          <p:nvPr/>
        </p:nvSpPr>
        <p:spPr>
          <a:xfrm>
            <a:off x="1000100" y="4000504"/>
            <a:ext cx="3071834" cy="1714512"/>
          </a:xfrm>
          <a:prstGeom prst="star7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О ВОЛШЕБСТВЕ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11" name="7-конечная звезда 10"/>
          <p:cNvSpPr/>
          <p:nvPr/>
        </p:nvSpPr>
        <p:spPr>
          <a:xfrm>
            <a:off x="3786182" y="2357430"/>
            <a:ext cx="2714644" cy="2571768"/>
          </a:xfrm>
          <a:prstGeom prst="star7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О </a:t>
            </a:r>
            <a:r>
              <a:rPr lang="ru-RU" sz="2000" b="1" i="1" dirty="0" smtClean="0">
                <a:solidFill>
                  <a:schemeClr val="tx1"/>
                </a:solidFill>
              </a:rPr>
              <a:t>Р</a:t>
            </a:r>
            <a:r>
              <a:rPr lang="ru-RU" b="1" i="1" dirty="0" smtClean="0">
                <a:solidFill>
                  <a:schemeClr val="tx1"/>
                </a:solidFill>
              </a:rPr>
              <a:t>ОДИНЕ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2" name="7-конечная звезда 11"/>
          <p:cNvSpPr/>
          <p:nvPr/>
        </p:nvSpPr>
        <p:spPr>
          <a:xfrm>
            <a:off x="6357950" y="1643050"/>
            <a:ext cx="2786050" cy="1785950"/>
          </a:xfrm>
          <a:prstGeom prst="star7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О ПРИРОДЕ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3" name="7-конечная звезда 12"/>
          <p:cNvSpPr/>
          <p:nvPr/>
        </p:nvSpPr>
        <p:spPr>
          <a:xfrm>
            <a:off x="5929322" y="4214818"/>
            <a:ext cx="3214678" cy="2000264"/>
          </a:xfrm>
          <a:prstGeom prst="star7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О ДЕТЯХ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Что надо сделать, чтобы ребёнок</a:t>
            </a:r>
            <a:r>
              <a:rPr lang="en-US" b="1" i="1" dirty="0" smtClean="0"/>
              <a:t> </a:t>
            </a:r>
            <a:r>
              <a:rPr lang="ru-RU" b="1" i="1" dirty="0" smtClean="0"/>
              <a:t>полюбил чтение? </a:t>
            </a:r>
            <a:endParaRPr lang="ru-RU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435608" y="2000240"/>
            <a:ext cx="6851168" cy="2643206"/>
          </a:xfrm>
        </p:spPr>
        <p:txBody>
          <a:bodyPr/>
          <a:lstStyle/>
          <a:p>
            <a:r>
              <a:rPr lang="ru-RU" dirty="0" smtClean="0"/>
              <a:t>Научите детей любить книгу так, как любите вы, своим наглядным примером.</a:t>
            </a:r>
          </a:p>
          <a:p>
            <a:r>
              <a:rPr lang="ru-RU" dirty="0" smtClean="0"/>
              <a:t>Следите за подбором книг для детского чтения.</a:t>
            </a:r>
            <a:endParaRPr lang="ru-RU" dirty="0"/>
          </a:p>
        </p:txBody>
      </p:sp>
      <p:pic>
        <p:nvPicPr>
          <p:cNvPr id="1026" name="Picture 2" descr="C:\Documents and Settings\Admin\Рабочий стол\учителя\img05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929066"/>
            <a:ext cx="4286280" cy="278605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/>
              <a:t>Книги разных жанров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Сказки</a:t>
            </a:r>
          </a:p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 Рассказы</a:t>
            </a:r>
          </a:p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Басни</a:t>
            </a:r>
          </a:p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Стихотворения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 descr="C:\Documents and Settings\Admin\Рабочий стол\учителя\img05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429000"/>
            <a:ext cx="4148136" cy="300039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36873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Как помочь ребёнку развить технику чтения?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28662" y="2000240"/>
            <a:ext cx="7858180" cy="4429156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Чаще просить прочитать его вслух, чтобы можно было контролировать правильность чтения.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Приучать к самостоятельному чтению.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Хвалить за самостоятельность, выразить надежду, что теперь он всегда будет сам читать.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Взрослые должны спросить ребёнка, о чём прочитал.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В начале месяца и в конце  проверять навыки чтения за 1 минуту.</a:t>
            </a:r>
          </a:p>
          <a:p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6072206"/>
            <a:ext cx="3657600" cy="571504"/>
          </a:xfrm>
        </p:spPr>
        <p:txBody>
          <a:bodyPr>
            <a:normAutofit fontScale="925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Анкета для родителей</a:t>
            </a:r>
            <a:endParaRPr lang="ru-RU" b="1" i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1. Есть ли дома у вас домашняя библиотека для ребёнка</a:t>
            </a:r>
            <a:r>
              <a:rPr lang="ru-RU" sz="2000" dirty="0" smtClean="0"/>
              <a:t>?</a:t>
            </a:r>
            <a:r>
              <a:rPr lang="en-US" sz="2000" dirty="0" smtClean="0"/>
              <a:t> 82</a:t>
            </a:r>
            <a:r>
              <a:rPr lang="ru-RU" sz="2000" dirty="0" smtClean="0"/>
              <a:t>%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Проявляет ли ваш ребёнок интерес к </a:t>
            </a:r>
            <a:r>
              <a:rPr lang="ru-RU" sz="2000" dirty="0" smtClean="0"/>
              <a:t>чтению?</a:t>
            </a:r>
            <a:r>
              <a:rPr lang="en-US" sz="2000" dirty="0" smtClean="0"/>
              <a:t>93</a:t>
            </a:r>
            <a:r>
              <a:rPr lang="ru-RU" sz="2000" dirty="0" smtClean="0"/>
              <a:t>%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Читает ваш ребёнок дополнительную литературу </a:t>
            </a:r>
            <a:r>
              <a:rPr lang="ru-RU" sz="2000" dirty="0" smtClean="0"/>
              <a:t>дома?</a:t>
            </a:r>
            <a:r>
              <a:rPr lang="en-US" sz="2000" dirty="0" smtClean="0"/>
              <a:t>69</a:t>
            </a:r>
            <a:r>
              <a:rPr lang="ru-RU" sz="2000" dirty="0" smtClean="0"/>
              <a:t>%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Посещает ваш ребёнок школьную и районную детскую </a:t>
            </a:r>
            <a:r>
              <a:rPr lang="ru-RU" sz="2000" dirty="0" smtClean="0"/>
              <a:t>библиотеки?</a:t>
            </a:r>
            <a:r>
              <a:rPr lang="en-US" sz="2000" dirty="0" smtClean="0"/>
              <a:t>67</a:t>
            </a:r>
            <a:r>
              <a:rPr lang="ru-RU" sz="2000" dirty="0" smtClean="0"/>
              <a:t>%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Практикуется  у вас семейное чтение </a:t>
            </a:r>
            <a:r>
              <a:rPr lang="ru-RU" sz="2000" dirty="0" smtClean="0"/>
              <a:t>книг?</a:t>
            </a:r>
            <a:r>
              <a:rPr lang="en-US" sz="2000" dirty="0" smtClean="0"/>
              <a:t>57</a:t>
            </a:r>
            <a:r>
              <a:rPr lang="ru-RU" sz="2000" dirty="0" smtClean="0"/>
              <a:t>%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Проверяете  вы у ребёнка технику чтения</a:t>
            </a:r>
            <a:r>
              <a:rPr lang="ru-RU" sz="2000" dirty="0" smtClean="0"/>
              <a:t>?</a:t>
            </a:r>
            <a:r>
              <a:rPr lang="en-US" sz="2000" dirty="0" smtClean="0"/>
              <a:t> 69</a:t>
            </a:r>
            <a:r>
              <a:rPr lang="ru-RU" sz="2000" dirty="0" smtClean="0"/>
              <a:t>%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Принимаете  вы участие в подборе книг своему ребёнку для чтения</a:t>
            </a:r>
            <a:r>
              <a:rPr lang="ru-RU" sz="2000" dirty="0" smtClean="0"/>
              <a:t>?</a:t>
            </a:r>
            <a:r>
              <a:rPr lang="en-US" sz="2000" dirty="0" smtClean="0"/>
              <a:t> 82</a:t>
            </a:r>
            <a:r>
              <a:rPr lang="ru-RU" sz="2000" dirty="0" smtClean="0"/>
              <a:t>%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Всегда вы умеете слушать чтение вашего ребёнка</a:t>
            </a:r>
            <a:r>
              <a:rPr lang="ru-RU" sz="2000" dirty="0" smtClean="0"/>
              <a:t>?</a:t>
            </a:r>
            <a:r>
              <a:rPr lang="en-US" sz="2000" dirty="0" smtClean="0"/>
              <a:t> 82</a:t>
            </a:r>
            <a:r>
              <a:rPr lang="ru-RU" sz="2000" dirty="0" smtClean="0"/>
              <a:t>%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Требуете вы от ребёнка пересказ прочитанного</a:t>
            </a:r>
            <a:r>
              <a:rPr lang="ru-RU" sz="2000" dirty="0" smtClean="0"/>
              <a:t>?</a:t>
            </a:r>
            <a:r>
              <a:rPr lang="en-US" sz="2000" dirty="0" smtClean="0"/>
              <a:t> 72</a:t>
            </a:r>
            <a:r>
              <a:rPr lang="ru-RU" sz="2000" dirty="0" smtClean="0"/>
              <a:t>%</a:t>
            </a:r>
            <a:endParaRPr lang="ru-RU" sz="2000" dirty="0" smtClean="0"/>
          </a:p>
          <a:p>
            <a:pPr marL="596646" indent="-514350">
              <a:buFont typeface="+mj-lt"/>
              <a:buAutoNum type="arabicPeriod"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Анкета для детей</a:t>
            </a:r>
            <a:endParaRPr lang="ru-RU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Есть у тебя дома библиотека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 84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  <a:endParaRPr lang="ru-RU" sz="2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О ком или о чём ты любишь читать книги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Пересказываешь родителям прочитанное произведение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 51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  <a:endParaRPr lang="ru-RU" sz="2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Посещаешь школьную библиотеку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 70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  <a:endParaRPr lang="ru-RU" sz="2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Проверяют родители навыки чтения у 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тебя</a:t>
            </a:r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 51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  <a:endParaRPr lang="ru-RU" sz="2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Тебе 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нравятся 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уроки чтения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 97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  <a:endParaRPr lang="ru-RU" sz="2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Читают с тобой родители дома по цепочке или по образцу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 59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  <a:endParaRPr lang="ru-RU" sz="2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728" y="214290"/>
            <a:ext cx="6715172" cy="1868796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Если ребёнок затрудняется рассказать о прочитанном, помогите ему с помощью </a:t>
            </a:r>
            <a:r>
              <a:rPr lang="ru-RU" sz="3200" b="1" i="1" u="sng" dirty="0" smtClean="0"/>
              <a:t>вопросов</a:t>
            </a:r>
            <a:r>
              <a:rPr lang="ru-RU" sz="3200" b="1" i="1" dirty="0" smtClean="0"/>
              <a:t>:</a:t>
            </a:r>
            <a:endParaRPr lang="ru-RU" sz="3200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143504" y="2143116"/>
            <a:ext cx="3790184" cy="404432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Когда и где происходили события?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Что тебе понравилось больше всего из прочитанного?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Что ты узнал из книги нового ?</a:t>
            </a:r>
          </a:p>
        </p:txBody>
      </p:sp>
      <p:pic>
        <p:nvPicPr>
          <p:cNvPr id="3074" name="Picture 2" descr="C:\Documents and Settings\Admin\Рабочий стол\учителя\img05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857496"/>
            <a:ext cx="4092600" cy="311958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E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202</TotalTime>
  <Words>350</Words>
  <Application>Microsoft Office PowerPoint</Application>
  <PresentationFormat>Экран (4:3)</PresentationFormat>
  <Paragraphs>57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Лекторий для родителей Тема: «Как привить у детей любовь к чтению»</vt:lpstr>
      <vt:lpstr>КНИГА Великое чудо из чудес, сотворённое человечеством на пути к счастью и могуществу будущего.»                                  А.М. Горький</vt:lpstr>
      <vt:lpstr>КНИГИ</vt:lpstr>
      <vt:lpstr>Что надо сделать, чтобы ребёнок полюбил чтение? </vt:lpstr>
      <vt:lpstr>Книги разных жанров</vt:lpstr>
      <vt:lpstr>Как помочь ребёнку развить технику чтения? </vt:lpstr>
      <vt:lpstr>Анкета для родителей</vt:lpstr>
      <vt:lpstr>Анкета для детей</vt:lpstr>
      <vt:lpstr>Если ребёнок затрудняется рассказать о прочитанном, помогите ему с помощью вопросов:</vt:lpstr>
      <vt:lpstr>Как читать вместе?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Лекторий для родителей Тема: «Как привить у детей любовь к чтению»</dc:title>
  <dc:creator>Admin</dc:creator>
  <cp:lastModifiedBy>Admin</cp:lastModifiedBy>
  <cp:revision>24</cp:revision>
  <dcterms:created xsi:type="dcterms:W3CDTF">2011-02-16T13:33:45Z</dcterms:created>
  <dcterms:modified xsi:type="dcterms:W3CDTF">2011-02-18T12:48:15Z</dcterms:modified>
</cp:coreProperties>
</file>